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</p:sldIdLst>
  <p:sldSz cx="14630400" cy="8229600"/>
  <p:notesSz cx="8229600" cy="14630400"/>
  <p:embeddedFontLst>
    <p:embeddedFont>
      <p:font typeface="Alexandria Semi Bold" panose="020B0604020202020204" charset="-78"/>
      <p:regular r:id="rId12"/>
    </p:embeddedFont>
    <p:embeddedFont>
      <p:font typeface="Sora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021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87833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Launching ADN Telecom ISP in Bangladesh: Connecting a Nation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4137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ADN Telecom, an established leader in Bangladesh's telecommunications sector, is poised to launch a retail ISP service. This initiative leverages ADN's expertise in data, voice, and internet services to expand digital connectivity across the nation.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10" y="5971937"/>
            <a:ext cx="252805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latin typeface="Sora Bold" pitchFamily="34" charset="0"/>
                <a:ea typeface="Sora Bold" pitchFamily="34" charset="-122"/>
                <a:cs typeface="Sora Bold" pitchFamily="34" charset="-120"/>
              </a:rPr>
              <a:t>by Rafid Ahsan</a:t>
            </a:r>
            <a:endParaRPr lang="en-US" sz="2100" dirty="0"/>
          </a:p>
        </p:txBody>
      </p:sp>
      <p:pic>
        <p:nvPicPr>
          <p:cNvPr id="8" name="Image 0">
            <a:extLst>
              <a:ext uri="{FF2B5EF4-FFF2-40B4-BE49-F238E27FC236}">
                <a16:creationId xmlns:a16="http://schemas.microsoft.com/office/drawing/2014/main" id="{164C73CE-6DF7-13CE-AE2E-99704CAB9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522" y="937974"/>
            <a:ext cx="7650956" cy="140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Strategic Objective: Leading ISP in Bangladesh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46522" y="2901077"/>
            <a:ext cx="479822" cy="479822"/>
          </a:xfrm>
          <a:prstGeom prst="roundRect">
            <a:avLst>
              <a:gd name="adj" fmla="val 1867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18078" y="2930545"/>
            <a:ext cx="336709" cy="420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39585" y="2901077"/>
            <a:ext cx="3025854" cy="701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Establish ADN as a Leading ISP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39585" y="3730466"/>
            <a:ext cx="3025854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Become a top-tier retail Internet Service Provider in Bangladesh.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8680" y="2901077"/>
            <a:ext cx="479822" cy="479822"/>
          </a:xfrm>
          <a:prstGeom prst="roundRect">
            <a:avLst>
              <a:gd name="adj" fmla="val 1867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750237" y="2930545"/>
            <a:ext cx="336709" cy="420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71743" y="2901077"/>
            <a:ext cx="3025854" cy="701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Deliver High-Speed Services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71743" y="3730466"/>
            <a:ext cx="3025854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Provide reliable and affordable internet access to all users.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6522" y="5207675"/>
            <a:ext cx="479822" cy="479822"/>
          </a:xfrm>
          <a:prstGeom prst="roundRect">
            <a:avLst>
              <a:gd name="adj" fmla="val 1867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18078" y="5237143"/>
            <a:ext cx="336709" cy="420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39585" y="5207675"/>
            <a:ext cx="397799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Expand Digital Connectivity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39585" y="5686306"/>
            <a:ext cx="695789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Reach both urban and rural regions with advanced solutions.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46522" y="6267569"/>
            <a:ext cx="7650956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primary goal is to establish ADN Telecom as a leading ISP. This will be achieved by delivering high-speed, reliable, and affordable internet services across Bangladesh.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37028"/>
            <a:ext cx="1293899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Addressing Key Challenges in the ISP Market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191232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Limited Rural Connectivity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120277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Lack of high-speed internet access in rural areas.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4176474" y="3191232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Service Quality Variations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76474" y="4120277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Inconsistent speeds and reliability among providers.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94640" y="31912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Affordability Issues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4640" y="3764042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High costs deter widespread internet adoption.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1012805" y="3191232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Customer Support Deficiencies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2805" y="4120277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Inadequate customer service leads to dissatisfaction.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59903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current ISP market faces challenges including limited rural connectivity, inconsistent service quality, affordability issues, and customer support deficiencies.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886710-250B-9E83-2EE9-CDAAE51E83E5}"/>
              </a:ext>
            </a:extLst>
          </p:cNvPr>
          <p:cNvSpPr/>
          <p:nvPr/>
        </p:nvSpPr>
        <p:spPr>
          <a:xfrm>
            <a:off x="12221737" y="7749354"/>
            <a:ext cx="2408663" cy="480246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1867" y="1062633"/>
            <a:ext cx="7840266" cy="1225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Infrastructure and Affordable Pricing Solutions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67" y="2599849"/>
            <a:ext cx="465534" cy="4655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03615" y="2567345"/>
            <a:ext cx="1775460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FTTH Networks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303615" y="3291483"/>
            <a:ext cx="1775460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Deploy Fiber-to-the-Home in urban areas.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8396" y="2599849"/>
            <a:ext cx="465534" cy="4655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010144" y="2567345"/>
            <a:ext cx="1775460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Wireless Technologies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010144" y="3291483"/>
            <a:ext cx="1775460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Utilize LTE and 5G for rural connectivity.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4925" y="2599849"/>
            <a:ext cx="465534" cy="4655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16673" y="2567345"/>
            <a:ext cx="1775460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Tiered Service Packages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716673" y="3291483"/>
            <a:ext cx="1775460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Cater to various income levels.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67" y="4776430"/>
            <a:ext cx="465534" cy="46553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303615" y="4743926"/>
            <a:ext cx="1775460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Government Collaboration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303615" y="5468064"/>
            <a:ext cx="1775460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Subsidize rural internet access.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651867" y="6273284"/>
            <a:ext cx="7840266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solution involves deploying FTTH networks in urban areas and using wireless technologies in rural areas. Affordable pricing models, including tiered service packages and government subsidies, will promote accessibility.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9573" y="489704"/>
            <a:ext cx="7897654" cy="1171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Enhancing Customer Support and Value-Added Services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109573" y="1928336"/>
            <a:ext cx="7897654" cy="1055846"/>
          </a:xfrm>
          <a:prstGeom prst="roundRect">
            <a:avLst>
              <a:gd name="adj" fmla="val 708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95192" y="2113955"/>
            <a:ext cx="3033951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24/7 Multilingual Support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295192" y="2513648"/>
            <a:ext cx="752641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Round-the-clock customer service centers in multiple languages.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109573" y="3162181"/>
            <a:ext cx="7897654" cy="1055846"/>
          </a:xfrm>
          <a:prstGeom prst="roundRect">
            <a:avLst>
              <a:gd name="adj" fmla="val 708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295192" y="3347799"/>
            <a:ext cx="2343150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Self-Service Portals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295192" y="3747492"/>
            <a:ext cx="752641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User-friendly portals and mobile apps for easy access.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109573" y="4396026"/>
            <a:ext cx="7897654" cy="1055846"/>
          </a:xfrm>
          <a:prstGeom prst="roundRect">
            <a:avLst>
              <a:gd name="adj" fmla="val 708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295192" y="4581644"/>
            <a:ext cx="2343150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Bundled Services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295192" y="4981337"/>
            <a:ext cx="752641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IPTV, VoIP, and cloud storage offerings.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09573" y="5629870"/>
            <a:ext cx="7897654" cy="1055846"/>
          </a:xfrm>
          <a:prstGeom prst="roundRect">
            <a:avLst>
              <a:gd name="adj" fmla="val 708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295192" y="5815489"/>
            <a:ext cx="2817733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Cybersecurity Solutions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295192" y="6215182"/>
            <a:ext cx="752641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Ensure safe browsing experiences for all users.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109573" y="6885980"/>
            <a:ext cx="7897654" cy="854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Enhanced customer support through 24/7 service centers and self-service portals will improve user experience. Value-added services like IPTV, VoIP, cloud storage, and cybersecurity solutions will add further value.</a:t>
            </a:r>
            <a:endParaRPr lang="en-US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8B070C-3C64-1FF1-BA2D-FF25DC755CE8}"/>
              </a:ext>
            </a:extLst>
          </p:cNvPr>
          <p:cNvSpPr/>
          <p:nvPr/>
        </p:nvSpPr>
        <p:spPr>
          <a:xfrm>
            <a:off x="12221737" y="7739896"/>
            <a:ext cx="2408663" cy="490537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586" y="540187"/>
            <a:ext cx="7768828" cy="1292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Bangladesh's Growing Internet Market Size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87586" y="2225397"/>
            <a:ext cx="7768828" cy="648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133M</a:t>
            </a:r>
            <a:endParaRPr lang="en-US" sz="5100" dirty="0"/>
          </a:p>
        </p:txBody>
      </p:sp>
      <p:sp>
        <p:nvSpPr>
          <p:cNvPr id="5" name="Text 2"/>
          <p:cNvSpPr/>
          <p:nvPr/>
        </p:nvSpPr>
        <p:spPr>
          <a:xfrm>
            <a:off x="3279458" y="3119199"/>
            <a:ext cx="258508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Internet Users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7586" y="3560088"/>
            <a:ext cx="776882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Total internet users in Bangladesh as of December 2024.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87586" y="4561999"/>
            <a:ext cx="7768828" cy="648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10%+</a:t>
            </a:r>
            <a:endParaRPr lang="en-US" sz="5100" dirty="0"/>
          </a:p>
        </p:txBody>
      </p:sp>
      <p:sp>
        <p:nvSpPr>
          <p:cNvPr id="8" name="Text 5"/>
          <p:cNvSpPr/>
          <p:nvPr/>
        </p:nvSpPr>
        <p:spPr>
          <a:xfrm>
            <a:off x="3279458" y="5455801"/>
            <a:ext cx="258508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Broadband Growth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7586" y="5896689"/>
            <a:ext cx="776882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Annual growth rate of fixed broadband users.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87586" y="6431994"/>
            <a:ext cx="7768828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Bangladesh boasts approximately 133 million internet users, with fixed broadband experiencing over 10% annual growth. This growth is driven by government policies promoting digital transformation and increasing smartphone penetration.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798" y="834985"/>
            <a:ext cx="12843867" cy="625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ADN Telecom's Competitive Market Share Strategy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65798" y="1841183"/>
            <a:ext cx="1662351" cy="1111448"/>
          </a:xfrm>
          <a:prstGeom prst="roundRect">
            <a:avLst>
              <a:gd name="adj" fmla="val 718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363266" y="2229683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518291" y="2031325"/>
            <a:ext cx="250305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Urban Expansion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2518291" y="2458164"/>
            <a:ext cx="375689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Superior service reliability and support.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2423160" y="2943106"/>
            <a:ext cx="11446431" cy="11430"/>
          </a:xfrm>
          <a:prstGeom prst="roundRect">
            <a:avLst>
              <a:gd name="adj" fmla="val 699045"/>
            </a:avLst>
          </a:prstGeom>
          <a:solidFill>
            <a:srgbClr val="BBC2D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65798" y="3047643"/>
            <a:ext cx="3324701" cy="1111448"/>
          </a:xfrm>
          <a:prstGeom prst="roundRect">
            <a:avLst>
              <a:gd name="adj" fmla="val 718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194441" y="3436144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180642" y="3237786"/>
            <a:ext cx="250305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Rural Penetration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4180642" y="3664625"/>
            <a:ext cx="3552825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Cost-effective wireless technologies.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4085511" y="4149566"/>
            <a:ext cx="9784080" cy="11430"/>
          </a:xfrm>
          <a:prstGeom prst="roundRect">
            <a:avLst>
              <a:gd name="adj" fmla="val 699045"/>
            </a:avLst>
          </a:prstGeom>
          <a:solidFill>
            <a:srgbClr val="BBC2D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65798" y="4254103"/>
            <a:ext cx="4987052" cy="1111448"/>
          </a:xfrm>
          <a:prstGeom prst="roundRect">
            <a:avLst>
              <a:gd name="adj" fmla="val 718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3025616" y="4642604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42992" y="4444246"/>
            <a:ext cx="25116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B2B2C Partnerships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5842992" y="4871085"/>
            <a:ext cx="394037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Bundled services for business customers.</a:t>
            </a:r>
            <a:endParaRPr lang="en-US" sz="1450" dirty="0"/>
          </a:p>
        </p:txBody>
      </p:sp>
      <p:sp>
        <p:nvSpPr>
          <p:cNvPr id="17" name="Shape 15"/>
          <p:cNvSpPr/>
          <p:nvPr/>
        </p:nvSpPr>
        <p:spPr>
          <a:xfrm>
            <a:off x="5747861" y="5356027"/>
            <a:ext cx="8121729" cy="11430"/>
          </a:xfrm>
          <a:prstGeom prst="roundRect">
            <a:avLst>
              <a:gd name="adj" fmla="val 699045"/>
            </a:avLst>
          </a:prstGeom>
          <a:solidFill>
            <a:srgbClr val="BBC2D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65798" y="5460563"/>
            <a:ext cx="6649403" cy="1111448"/>
          </a:xfrm>
          <a:prstGeom prst="roundRect">
            <a:avLst>
              <a:gd name="adj" fmla="val 718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3856792" y="5849064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05343" y="5650706"/>
            <a:ext cx="256936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Customer Retention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7505343" y="6077545"/>
            <a:ext cx="3028831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Loyalty programs and feedback.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665798" y="6785967"/>
            <a:ext cx="13298805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ADN Telecom will differentiate through superior service in urban areas, cost-effective wireless solutions in rural regions, B2B2C partnerships, and robust customer retention programs.</a:t>
            </a:r>
            <a:endParaRPr lang="en-US" sz="14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497FDB-6A68-FE6D-523C-438A3F8251DD}"/>
              </a:ext>
            </a:extLst>
          </p:cNvPr>
          <p:cNvSpPr/>
          <p:nvPr/>
        </p:nvSpPr>
        <p:spPr>
          <a:xfrm>
            <a:off x="12221737" y="7798713"/>
            <a:ext cx="2408663" cy="418386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02000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Revenue Forecast: Strong Growth Ahead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770346"/>
            <a:ext cx="7627382" cy="4439126"/>
          </a:xfrm>
          <a:prstGeom prst="roundRect">
            <a:avLst>
              <a:gd name="adj" fmla="val 205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52329" y="2777966"/>
            <a:ext cx="7612142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69142" y="2915483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Year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375928" y="2915483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Subscribers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0278904" y="2915483"/>
            <a:ext cx="146220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Annual Revenue (BDT)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2181880" y="2915483"/>
            <a:ext cx="14660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Profit Margin (%)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2329" y="4093131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69142" y="4230648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2025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375928" y="4230648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20,000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904" y="4230648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240 million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2181880" y="4230648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10%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252329" y="4714875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469142" y="4852392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2026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8375928" y="4852392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30,000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0278904" y="4852392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360 million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2181880" y="4852392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15%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6252329" y="5336619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469142" y="5474137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2027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8375928" y="5474137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45,000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10278904" y="5474137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540 million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12181880" y="5474137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20%</a:t>
            </a:r>
            <a:endParaRPr lang="en-US" sz="1700" dirty="0"/>
          </a:p>
        </p:txBody>
      </p:sp>
      <p:sp>
        <p:nvSpPr>
          <p:cNvPr id="25" name="Shape 22"/>
          <p:cNvSpPr/>
          <p:nvPr/>
        </p:nvSpPr>
        <p:spPr>
          <a:xfrm>
            <a:off x="6252329" y="5958364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6469142" y="6095881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2028</a:t>
            </a:r>
            <a:endParaRPr lang="en-US" sz="1700" dirty="0"/>
          </a:p>
        </p:txBody>
      </p:sp>
      <p:sp>
        <p:nvSpPr>
          <p:cNvPr id="27" name="Text 24"/>
          <p:cNvSpPr/>
          <p:nvPr/>
        </p:nvSpPr>
        <p:spPr>
          <a:xfrm>
            <a:off x="8375928" y="6095881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67,500</a:t>
            </a:r>
            <a:endParaRPr lang="en-US" sz="1700" dirty="0"/>
          </a:p>
        </p:txBody>
      </p:sp>
      <p:sp>
        <p:nvSpPr>
          <p:cNvPr id="28" name="Text 25"/>
          <p:cNvSpPr/>
          <p:nvPr/>
        </p:nvSpPr>
        <p:spPr>
          <a:xfrm>
            <a:off x="10278904" y="6095881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810 million</a:t>
            </a:r>
            <a:endParaRPr lang="en-US" sz="1700" dirty="0"/>
          </a:p>
        </p:txBody>
      </p:sp>
      <p:sp>
        <p:nvSpPr>
          <p:cNvPr id="29" name="Text 26"/>
          <p:cNvSpPr/>
          <p:nvPr/>
        </p:nvSpPr>
        <p:spPr>
          <a:xfrm>
            <a:off x="12181880" y="6095881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25%</a:t>
            </a:r>
            <a:endParaRPr lang="en-US" sz="1700" dirty="0"/>
          </a:p>
        </p:txBody>
      </p:sp>
      <p:sp>
        <p:nvSpPr>
          <p:cNvPr id="30" name="Shape 27"/>
          <p:cNvSpPr/>
          <p:nvPr/>
        </p:nvSpPr>
        <p:spPr>
          <a:xfrm>
            <a:off x="6252329" y="6580108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6469142" y="6717625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2029</a:t>
            </a:r>
            <a:endParaRPr lang="en-US" sz="1700" dirty="0"/>
          </a:p>
        </p:txBody>
      </p:sp>
      <p:sp>
        <p:nvSpPr>
          <p:cNvPr id="32" name="Text 29"/>
          <p:cNvSpPr/>
          <p:nvPr/>
        </p:nvSpPr>
        <p:spPr>
          <a:xfrm>
            <a:off x="8375928" y="6717625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101,250</a:t>
            </a:r>
            <a:endParaRPr lang="en-US" sz="1700" dirty="0"/>
          </a:p>
        </p:txBody>
      </p:sp>
      <p:sp>
        <p:nvSpPr>
          <p:cNvPr id="33" name="Text 30"/>
          <p:cNvSpPr/>
          <p:nvPr/>
        </p:nvSpPr>
        <p:spPr>
          <a:xfrm>
            <a:off x="10278904" y="6717625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1.215 billion</a:t>
            </a:r>
            <a:endParaRPr lang="en-US" sz="1700" dirty="0"/>
          </a:p>
        </p:txBody>
      </p:sp>
      <p:sp>
        <p:nvSpPr>
          <p:cNvPr id="34" name="Text 31"/>
          <p:cNvSpPr/>
          <p:nvPr/>
        </p:nvSpPr>
        <p:spPr>
          <a:xfrm>
            <a:off x="12181880" y="6717625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30%</a:t>
            </a:r>
            <a:endParaRPr lang="en-US" sz="17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2C1D756-F511-C25E-5362-9B5AE32335A2}"/>
              </a:ext>
            </a:extLst>
          </p:cNvPr>
          <p:cNvSpPr/>
          <p:nvPr/>
        </p:nvSpPr>
        <p:spPr>
          <a:xfrm>
            <a:off x="12221737" y="7627434"/>
            <a:ext cx="2408663" cy="602166"/>
          </a:xfrm>
          <a:prstGeom prst="rect">
            <a:avLst/>
          </a:prstGeom>
          <a:solidFill>
            <a:srgbClr val="FFFA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5803" y="556022"/>
            <a:ext cx="7732395" cy="1990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Conclusion: Connecting Bangladesh with Innovative Solutions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03" y="2848689"/>
            <a:ext cx="1008340" cy="12100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16562" y="3050262"/>
            <a:ext cx="333160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Innovative Infrastructure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016562" y="3502938"/>
            <a:ext cx="6421636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Address connectivity gaps.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03" y="4058722"/>
            <a:ext cx="1008340" cy="12100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16562" y="4260294"/>
            <a:ext cx="3430548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Customer-Centric Service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016562" y="4712970"/>
            <a:ext cx="6421636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Enhance user experience.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03" y="5268754"/>
            <a:ext cx="1008340" cy="12100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16562" y="5470327"/>
            <a:ext cx="3219688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Leverage ADN Expertise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016562" y="5923002"/>
            <a:ext cx="6421636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Capture market share.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705803" y="6705600"/>
            <a:ext cx="7732395" cy="967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ADN Telecom will address connectivity gaps, enhance user experience, and leverage its expertise to capture market share. Securing investments and partnerships, and initiating pilot projects are crucial next steps.</a:t>
            </a:r>
            <a:endParaRPr lang="en-US" sz="1550" dirty="0"/>
          </a:p>
        </p:txBody>
      </p:sp>
      <p:pic>
        <p:nvPicPr>
          <p:cNvPr id="17" name="Picture 16" descr="A group of people sitting around a table&#10;&#10;AI-generated content may be incorrect.">
            <a:extLst>
              <a:ext uri="{FF2B5EF4-FFF2-40B4-BE49-F238E27FC236}">
                <a16:creationId xmlns:a16="http://schemas.microsoft.com/office/drawing/2014/main" id="{2BFA2CEA-5845-134F-EA6F-FA93DC10F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9600" y="0"/>
            <a:ext cx="64008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605</Words>
  <Application>Microsoft Office PowerPoint</Application>
  <PresentationFormat>Custom</PresentationFormat>
  <Paragraphs>108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Sora Bold</vt:lpstr>
      <vt:lpstr>Sora Light</vt:lpstr>
      <vt:lpstr>Arial</vt:lpstr>
      <vt:lpstr>Alexandria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Rafid Al Ahsan</cp:lastModifiedBy>
  <cp:revision>4</cp:revision>
  <dcterms:created xsi:type="dcterms:W3CDTF">2025-03-21T01:10:15Z</dcterms:created>
  <dcterms:modified xsi:type="dcterms:W3CDTF">2025-03-21T01:56:29Z</dcterms:modified>
</cp:coreProperties>
</file>